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26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01" r:id="rId11"/>
    <p:sldId id="1817" r:id="rId12"/>
    <p:sldId id="1750" r:id="rId13"/>
    <p:sldId id="1804" r:id="rId14"/>
    <p:sldId id="1805" r:id="rId15"/>
    <p:sldId id="1816" r:id="rId16"/>
    <p:sldId id="1763" r:id="rId17"/>
    <p:sldId id="1759" r:id="rId18"/>
    <p:sldId id="1806" r:id="rId19"/>
    <p:sldId id="1807" r:id="rId20"/>
    <p:sldId id="1798" r:id="rId21"/>
    <p:sldId id="1830" r:id="rId22"/>
    <p:sldId id="1734" r:id="rId23"/>
    <p:sldId id="1744" r:id="rId24"/>
    <p:sldId id="1735" r:id="rId25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31"/>
    </p:embeddedFont>
    <p:embeddedFont>
      <p:font typeface="微软雅黑 Light" panose="020B0502040204020203" pitchFamily="34" charset="-122"/>
      <p:regular r:id="rId32"/>
    </p:embeddedFont>
    <p:embeddedFont>
      <p:font typeface="Wingdings 3" panose="05040102010807070707" pitchFamily="18" charset="2"/>
      <p:regular r:id="rId33"/>
    </p:embeddedFont>
    <p:embeddedFont>
      <p:font typeface="等线" panose="02010600030101010101" pitchFamily="2" charset="-122"/>
      <p:regular r:id="rId34"/>
    </p:embeddedFont>
    <p:embeddedFont>
      <p:font typeface="微软雅黑" panose="020B0503020204020204" charset="-122"/>
      <p:regular r:id="rId35"/>
    </p:embeddedFont>
    <p:embeddedFont>
      <p:font typeface="Segoe UI Light" panose="020B0502040204020203"/>
      <p:regular r:id="rId36"/>
      <p:italic r:id="rId37"/>
    </p:embeddedFont>
    <p:embeddedFont>
      <p:font typeface="Arial Black" panose="020B0A04020102020204" charset="0"/>
      <p:bold r:id="rId38"/>
    </p:embeddedFont>
    <p:embeddedFont>
      <p:font typeface="Century Gothic" panose="020B050202020202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  <p14:sldId id="299"/>
            <p14:sldId id="314"/>
            <p14:sldId id="334"/>
            <p14:sldId id="1802"/>
            <p14:sldId id="315"/>
            <p14:sldId id="1801"/>
            <p14:sldId id="1817"/>
            <p14:sldId id="1750"/>
            <p14:sldId id="1804"/>
            <p14:sldId id="1805"/>
            <p14:sldId id="1816"/>
            <p14:sldId id="1763"/>
            <p14:sldId id="1759"/>
            <p14:sldId id="1806"/>
            <p14:sldId id="1807"/>
            <p14:sldId id="1798"/>
            <p14:sldId id="1830"/>
            <p14:sldId id="1734"/>
            <p14:sldId id="1744"/>
            <p14:sldId id="1735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DD2"/>
    <a:srgbClr val="FA7923"/>
    <a:srgbClr val="8AC858"/>
    <a:srgbClr val="DF3621"/>
    <a:srgbClr val="B4066C"/>
    <a:srgbClr val="DAED05"/>
    <a:srgbClr val="F89636"/>
    <a:srgbClr val="FFCE5E"/>
    <a:srgbClr val="FFEFC9"/>
    <a:srgbClr val="FFD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gs" Target="tags/tag15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B5DF1F84-CD6C-4ECC-B86B-263E8EF1B0C9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D60A55C5-DCA8-4720-B7FC-2BAA1E30BFD3}" cxnId="{EDB1D23F-56A4-430D-B233-BE626396D9DB}" type="parTrans">
      <dgm:prSet/>
      <dgm:spPr/>
      <dgm:t>
        <a:bodyPr/>
        <a:lstStyle/>
        <a:p>
          <a:endParaRPr lang="zh-CN" altLang="en-US"/>
        </a:p>
      </dgm:t>
    </dgm:pt>
    <dgm:pt modelId="{64C6D230-735B-4B47-975F-10F53D4456DB}" cxnId="{EDB1D23F-56A4-430D-B233-BE626396D9DB}" type="sibTrans">
      <dgm:prSet/>
      <dgm:spPr/>
      <dgm:t>
        <a:bodyPr/>
        <a:lstStyle/>
        <a:p>
          <a:endParaRPr lang="zh-CN" altLang="en-US"/>
        </a:p>
      </dgm:t>
    </dgm:pt>
    <dgm:pt modelId="{4C1D8E14-15BA-4DD7-9532-8471CC136BFA}">
      <dgm:prSet/>
      <dgm:spPr/>
      <dgm:t>
        <a:bodyPr/>
        <a:p>
          <a:endParaRPr altLang="en-US"/>
        </a:p>
      </dgm:t>
    </dgm:pt>
    <dgm:pt modelId="{885965AA-EC39-484B-BA3C-6DE742104514}" cxnId="{8D863B37-3015-4F57-8069-74A6251EFB82}" type="parTrans">
      <dgm:prSet/>
      <dgm:spPr/>
    </dgm:pt>
    <dgm:pt modelId="{87E31730-AB38-4406-B0AE-1066B63F15AF}" cxnId="{8D863B37-3015-4F57-8069-74A6251EFB82}" type="sibTrans">
      <dgm:prSet/>
      <dgm:spPr/>
    </dgm:pt>
    <dgm:pt modelId="{EA36DD2B-A6C9-44C2-ABDB-C4904D4D9194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31A03D49-0970-4170-B66F-0C5CEA7CEFC6}" cxnId="{9D53582B-A253-4425-8CDE-CA64DD38E9C7}" type="parTrans">
      <dgm:prSet/>
      <dgm:spPr/>
      <dgm:t>
        <a:bodyPr/>
        <a:lstStyle/>
        <a:p>
          <a:endParaRPr lang="zh-CN" altLang="en-US"/>
        </a:p>
      </dgm:t>
    </dgm:pt>
    <dgm:pt modelId="{ED53ECDB-13CD-49AE-9BEC-CFF7E6A8A0DE}" cxnId="{9D53582B-A253-4425-8CDE-CA64DD38E9C7}" type="sibTrans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endParaRPr lang="zh-CN" altLang="en-US" sz="2000" dirty="0">
            <a:solidFill>
              <a:schemeClr val="accent2"/>
            </a:solidFill>
            <a:latin typeface="+mj-ea"/>
            <a:ea typeface="+mj-ea"/>
          </a:endParaRPr>
        </a:p>
      </dgm:t>
    </dgm:pt>
    <dgm:pt modelId="{FCB86E4C-570F-4796-939A-6DEDD5BA1C67}" cxnId="{BB7C5112-E10D-4546-A565-00FF5C0F9A45}" type="parTrans">
      <dgm:prSet/>
      <dgm:spPr/>
      <dgm:t>
        <a:bodyPr/>
        <a:lstStyle/>
        <a:p>
          <a:endParaRPr lang="zh-CN" altLang="en-US"/>
        </a:p>
      </dgm:t>
    </dgm:pt>
    <dgm:pt modelId="{A8B25CF0-B895-46DC-861D-8B7804258E17}" cxnId="{BB7C5112-E10D-4546-A565-00FF5C0F9A45}" type="sibTrans">
      <dgm:prSet/>
      <dgm:spPr/>
      <dgm:t>
        <a:bodyPr/>
        <a:lstStyle/>
        <a:p>
          <a:endParaRPr lang="zh-CN" altLang="en-US"/>
        </a:p>
      </dgm:t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  <dgm:pt modelId="{5D475503-E0FF-4D6A-9017-F22C6089B916}" type="pres">
      <dgm:prSet presAssocID="{B5DF1F84-CD6C-4ECC-B86B-263E8EF1B0C9}" presName="composite" presStyleCnt="0"/>
      <dgm:spPr/>
    </dgm:pt>
    <dgm:pt modelId="{6E779246-D941-4DA1-B830-E70F1F29CCE7}" type="pres">
      <dgm:prSet presAssocID="{B5DF1F84-CD6C-4ECC-B86B-263E8EF1B0C9}" presName="bentUpArrow1" presStyleLbl="alignImgPlace1" presStyleIdx="0" presStyleCnt="2" custScaleX="60932" custScaleY="42824" custLinFactNeighborX="-21235" custLinFactNeighborY="-23839"/>
      <dgm:spPr/>
    </dgm:pt>
    <dgm:pt modelId="{7C47AF6D-3847-4810-BB6C-60401941D098}" type="pres">
      <dgm:prSet presAssocID="{B5DF1F84-CD6C-4ECC-B86B-263E8EF1B0C9}" presName="ParentText" presStyleLbl="node1" presStyleIdx="0" presStyleCnt="3" custScaleX="48285" custScaleY="45947" custLinFactNeighborX="-36701" custLinFactNeighborY="16542">
        <dgm:presLayoutVars>
          <dgm:chMax val="1"/>
          <dgm:chPref val="1"/>
          <dgm:bulletEnabled val="1"/>
        </dgm:presLayoutVars>
      </dgm:prSet>
      <dgm:spPr/>
    </dgm:pt>
    <dgm:pt modelId="{A3EF1086-9FF4-4C97-9D58-0A18CD7D7A4E}" type="pres">
      <dgm:prSet presAssocID="{B5DF1F84-CD6C-4ECC-B86B-263E8EF1B0C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7E766CB-75D0-41A6-AA64-ACEBA0687C8C}" type="pres">
      <dgm:prSet presAssocID="{64C6D230-735B-4B47-975F-10F53D4456DB}" presName="sibTrans" presStyleCnt="0"/>
      <dgm:spPr/>
    </dgm:pt>
    <dgm:pt modelId="{079E3134-ED5E-4848-969E-0D1BFE13909A}" type="pres">
      <dgm:prSet presAssocID="{EA36DD2B-A6C9-44C2-ABDB-C4904D4D9194}" presName="composite" presStyleCnt="0"/>
      <dgm:spPr/>
    </dgm:pt>
    <dgm:pt modelId="{4B17A690-4180-4E44-A014-83CB3CEE3EAE}" type="pres">
      <dgm:prSet presAssocID="{EA36DD2B-A6C9-44C2-ABDB-C4904D4D9194}" presName="bentUpArrow1" presStyleLbl="alignImgPlace1" presStyleIdx="1" presStyleCnt="2" custScaleX="60871" custScaleY="51131" custLinFactNeighborX="-14571" custLinFactNeighborY="-35200"/>
      <dgm:spPr>
        <a:solidFill>
          <a:schemeClr val="bg2">
            <a:lumMod val="90000"/>
          </a:schemeClr>
        </a:solidFill>
      </dgm:spPr>
    </dgm:pt>
    <dgm:pt modelId="{A0F4402F-878D-4A41-A7A1-C0EA53C98909}" type="pres">
      <dgm:prSet presAssocID="{EA36DD2B-A6C9-44C2-ABDB-C4904D4D9194}" presName="ParentText" presStyleLbl="node1" presStyleIdx="1" presStyleCnt="3" custScaleX="48525" custScaleY="48983" custLinFactNeighborX="-38343" custLinFactNeighborY="3143">
        <dgm:presLayoutVars>
          <dgm:chMax val="1"/>
          <dgm:chPref val="1"/>
          <dgm:bulletEnabled val="1"/>
        </dgm:presLayoutVars>
      </dgm:prSet>
      <dgm:spPr/>
    </dgm:pt>
    <dgm:pt modelId="{B70096A1-2B7F-45A4-BA9D-B29DC4F80E81}" type="pres">
      <dgm:prSet presAssocID="{EA36DD2B-A6C9-44C2-ABDB-C4904D4D919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3979FE4-A6CE-4372-939A-99BB7DD5FEBE}" type="pres">
      <dgm:prSet presAssocID="{ED53ECDB-13CD-49AE-9BEC-CFF7E6A8A0DE}" presName="sibTrans" presStyleCnt="0"/>
      <dgm:spPr/>
    </dgm:pt>
    <dgm:pt modelId="{65A5B8F9-C231-41D0-8484-658349ED4229}" type="pres">
      <dgm:prSet presAssocID="{8ADC46C2-826E-442C-A606-EA39F1489112}" presName="composite" presStyleCnt="0"/>
      <dgm:spPr/>
    </dgm:pt>
    <dgm:pt modelId="{2156E63F-F340-458F-A649-5608DDB4DB65}" type="pres">
      <dgm:prSet presAssocID="{8ADC46C2-826E-442C-A606-EA39F1489112}" presName="ParentText" presStyleLbl="node1" presStyleIdx="2" presStyleCnt="3" custScaleX="48474" custScaleY="48520" custLinFactNeighborX="-37280" custLinFactNeighborY="10118">
        <dgm:presLayoutVars>
          <dgm:chMax val="1"/>
          <dgm:chPref val="1"/>
          <dgm:bulletEnabled val="1"/>
        </dgm:presLayoutVars>
      </dgm:prSet>
      <dgm:spPr/>
    </dgm:pt>
  </dgm:ptLst>
  <dgm:cxnLst>
    <dgm:cxn modelId="{EDB1D23F-56A4-430D-B233-BE626396D9DB}" srcId="{5D90FC82-6517-4622-A540-7E2D7B740547}" destId="{B5DF1F84-CD6C-4ECC-B86B-263E8EF1B0C9}" srcOrd="0" destOrd="0" parTransId="{D60A55C5-DCA8-4720-B7FC-2BAA1E30BFD3}" sibTransId="{64C6D230-735B-4B47-975F-10F53D4456DB}"/>
    <dgm:cxn modelId="{8D863B37-3015-4F57-8069-74A6251EFB82}" srcId="{B5DF1F84-CD6C-4ECC-B86B-263E8EF1B0C9}" destId="{4C1D8E14-15BA-4DD7-9532-8471CC136BFA}" srcOrd="0" destOrd="0" parTransId="{885965AA-EC39-484B-BA3C-6DE742104514}" sibTransId="{87E31730-AB38-4406-B0AE-1066B63F15AF}"/>
    <dgm:cxn modelId="{9D53582B-A253-4425-8CDE-CA64DD38E9C7}" srcId="{5D90FC82-6517-4622-A540-7E2D7B740547}" destId="{EA36DD2B-A6C9-44C2-ABDB-C4904D4D9194}" srcOrd="1" destOrd="0" parTransId="{31A03D49-0970-4170-B66F-0C5CEA7CEFC6}" sibTransId="{ED53ECDB-13CD-49AE-9BEC-CFF7E6A8A0DE}"/>
    <dgm:cxn modelId="{BB7C5112-E10D-4546-A565-00FF5C0F9A45}" srcId="{5D90FC82-6517-4622-A540-7E2D7B740547}" destId="{8ADC46C2-826E-442C-A606-EA39F1489112}" srcOrd="2" destOrd="0" parTransId="{FCB86E4C-570F-4796-939A-6DEDD5BA1C67}" sibTransId="{A8B25CF0-B895-46DC-861D-8B7804258E17}"/>
    <dgm:cxn modelId="{C5B785A8-7D32-4DB4-9D2E-1212ADECFABC}" type="presOf" srcId="{5D90FC82-6517-4622-A540-7E2D7B740547}" destId="{E780FB8D-01A6-4FBB-9D92-6A207F283136}" srcOrd="0" destOrd="0" presId="urn:microsoft.com/office/officeart/2005/8/layout/StepDownProcess"/>
    <dgm:cxn modelId="{F9C81164-C98A-43E2-9AEE-3182A586D448}" type="presParOf" srcId="{E780FB8D-01A6-4FBB-9D92-6A207F283136}" destId="{5D475503-E0FF-4D6A-9017-F22C6089B916}" srcOrd="0" destOrd="0" presId="urn:microsoft.com/office/officeart/2005/8/layout/StepDownProcess"/>
    <dgm:cxn modelId="{25522635-419F-494B-B91F-B30FDFADFEDE}" type="presParOf" srcId="{5D475503-E0FF-4D6A-9017-F22C6089B916}" destId="{6E779246-D941-4DA1-B830-E70F1F29CCE7}" srcOrd="0" destOrd="0" presId="urn:microsoft.com/office/officeart/2005/8/layout/StepDownProcess"/>
    <dgm:cxn modelId="{3B33DB69-4F06-4465-B123-D561B9B5F696}" type="presParOf" srcId="{5D475503-E0FF-4D6A-9017-F22C6089B916}" destId="{7C47AF6D-3847-4810-BB6C-60401941D098}" srcOrd="1" destOrd="0" presId="urn:microsoft.com/office/officeart/2005/8/layout/StepDownProcess"/>
    <dgm:cxn modelId="{06B23A39-FDD3-44D2-94EC-BC4926AE1D7A}" type="presOf" srcId="{B5DF1F84-CD6C-4ECC-B86B-263E8EF1B0C9}" destId="{7C47AF6D-3847-4810-BB6C-60401941D098}" srcOrd="0" destOrd="0" presId="urn:microsoft.com/office/officeart/2005/8/layout/StepDownProcess"/>
    <dgm:cxn modelId="{23B42258-FB83-4049-93B2-006B293CB25A}" type="presParOf" srcId="{5D475503-E0FF-4D6A-9017-F22C6089B916}" destId="{A3EF1086-9FF4-4C97-9D58-0A18CD7D7A4E}" srcOrd="2" destOrd="0" presId="urn:microsoft.com/office/officeart/2005/8/layout/StepDownProcess"/>
    <dgm:cxn modelId="{87DA93FE-5C17-490E-9DDA-2F3B0A61A248}" type="presOf" srcId="{4C1D8E14-15BA-4DD7-9532-8471CC136BFA}" destId="{A3EF1086-9FF4-4C97-9D58-0A18CD7D7A4E}" srcOrd="0" destOrd="0" presId="urn:microsoft.com/office/officeart/2005/8/layout/StepDownProcess"/>
    <dgm:cxn modelId="{53FD6DD4-BDC4-436E-9CFF-043ECD6A4280}" type="presParOf" srcId="{E780FB8D-01A6-4FBB-9D92-6A207F283136}" destId="{A7E766CB-75D0-41A6-AA64-ACEBA0687C8C}" srcOrd="1" destOrd="0" presId="urn:microsoft.com/office/officeart/2005/8/layout/StepDownProcess"/>
    <dgm:cxn modelId="{961AFE72-F22E-465B-8FD1-E6DCEACF9AF4}" type="presParOf" srcId="{E780FB8D-01A6-4FBB-9D92-6A207F283136}" destId="{079E3134-ED5E-4848-969E-0D1BFE13909A}" srcOrd="2" destOrd="0" presId="urn:microsoft.com/office/officeart/2005/8/layout/StepDownProcess"/>
    <dgm:cxn modelId="{A43B10E4-860A-4BE8-A316-422DC39C16FC}" type="presParOf" srcId="{079E3134-ED5E-4848-969E-0D1BFE13909A}" destId="{4B17A690-4180-4E44-A014-83CB3CEE3EAE}" srcOrd="0" destOrd="2" presId="urn:microsoft.com/office/officeart/2005/8/layout/StepDownProcess"/>
    <dgm:cxn modelId="{F3883935-D941-4521-A654-934C7A4BA012}" type="presParOf" srcId="{079E3134-ED5E-4848-969E-0D1BFE13909A}" destId="{A0F4402F-878D-4A41-A7A1-C0EA53C98909}" srcOrd="1" destOrd="2" presId="urn:microsoft.com/office/officeart/2005/8/layout/StepDownProcess"/>
    <dgm:cxn modelId="{EE620529-F7A3-4725-81FA-88AD9874D445}" type="presOf" srcId="{EA36DD2B-A6C9-44C2-ABDB-C4904D4D9194}" destId="{A0F4402F-878D-4A41-A7A1-C0EA53C98909}" srcOrd="0" destOrd="0" presId="urn:microsoft.com/office/officeart/2005/8/layout/StepDownProcess"/>
    <dgm:cxn modelId="{E76822C6-E1AF-4A1A-8BE7-E3BF21D47CA7}" type="presParOf" srcId="{079E3134-ED5E-4848-969E-0D1BFE13909A}" destId="{B70096A1-2B7F-45A4-BA9D-B29DC4F80E81}" srcOrd="2" destOrd="2" presId="urn:microsoft.com/office/officeart/2005/8/layout/StepDownProcess"/>
    <dgm:cxn modelId="{75D45D4F-890B-4C98-B3B0-22A753B240ED}" type="presParOf" srcId="{E780FB8D-01A6-4FBB-9D92-6A207F283136}" destId="{F3979FE4-A6CE-4372-939A-99BB7DD5FEBE}" srcOrd="3" destOrd="0" presId="urn:microsoft.com/office/officeart/2005/8/layout/StepDownProcess"/>
    <dgm:cxn modelId="{B487F31B-10B5-4B4A-8A18-907340DBE981}" type="presParOf" srcId="{E780FB8D-01A6-4FBB-9D92-6A207F283136}" destId="{65A5B8F9-C231-41D0-8484-658349ED4229}" srcOrd="4" destOrd="0" presId="urn:microsoft.com/office/officeart/2005/8/layout/StepDownProcess"/>
    <dgm:cxn modelId="{F3E57F5A-8746-47BD-9C92-197B6535AE8E}" type="presParOf" srcId="{65A5B8F9-C231-41D0-8484-658349ED4229}" destId="{2156E63F-F340-458F-A649-5608DDB4DB65}" srcOrd="0" destOrd="4" presId="urn:microsoft.com/office/officeart/2005/8/layout/StepDownProcess"/>
    <dgm:cxn modelId="{CC460365-E271-4E2D-BB23-5E3E7B4BAB5C}" type="presOf" srcId="{8ADC46C2-826E-442C-A606-EA39F1489112}" destId="{2156E63F-F340-458F-A649-5608DDB4DB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tags" Target="../tags/tag1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2901950"/>
            <a:ext cx="8839200" cy="865505"/>
          </a:xfrm>
        </p:spPr>
        <p:txBody>
          <a:bodyPr wrap="square"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Website Based on Deep Learning</a:t>
            </a:r>
            <a:b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Website for Object Detection Based on Deep Learning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2776220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4897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5120640" y="240538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Two main components: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1.A deep convolutional layer RPN--this network is used to generate proposals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2.A Fast R-CNN classifier to generate bounding boxes and classes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011420" y="533019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Use RPN to replace Selective Search =&gt;Faster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37260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Yolo-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You Only Look Once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5" name="图片 107374285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3604260"/>
            <a:ext cx="9531985" cy="2002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1576070" y="5838825"/>
            <a:ext cx="106159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is fast, so website could response to user more quickly 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769620" y="1575435"/>
            <a:ext cx="11036935" cy="17964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features: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1.Training and detection are processed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network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2.Yolo treat object detection task as a regression problem, thus Yolo could get all classes, locations and confidences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inference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800100" y="995680"/>
            <a:ext cx="821055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PASCAL VOC, COCO,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ImageNet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309245" y="5474335"/>
            <a:ext cx="10405110" cy="15481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VOC: R-CNN, Yolo,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 have benchmark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VOC 2007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is classical and mainly used for object detection tasks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610" y="1519555"/>
            <a:ext cx="7687310" cy="381952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309245" y="3220720"/>
            <a:ext cx="3360420" cy="56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Including 20 classes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8000+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images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Significance and Implementation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Research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7955" y="2840990"/>
            <a:ext cx="1610360" cy="1610360"/>
            <a:chOff x="1010" y="4721"/>
            <a:chExt cx="2536" cy="2536"/>
          </a:xfrm>
        </p:grpSpPr>
        <p:sp>
          <p:nvSpPr>
            <p:cNvPr id="6" name="椭圆 5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Object Detection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07300" y="786130"/>
            <a:ext cx="1932305" cy="1610360"/>
            <a:chOff x="757" y="4721"/>
            <a:chExt cx="3043" cy="2536"/>
          </a:xfrm>
        </p:grpSpPr>
        <p:sp>
          <p:nvSpPr>
            <p:cNvPr id="14" name="椭圆 1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rgbClr val="F89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" y="5202"/>
              <a:ext cx="3043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Image Classification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93985" y="2745740"/>
            <a:ext cx="1702435" cy="1610360"/>
            <a:chOff x="938" y="4721"/>
            <a:chExt cx="2681" cy="2536"/>
          </a:xfrm>
        </p:grpSpPr>
        <p:sp>
          <p:nvSpPr>
            <p:cNvPr id="18" name="椭圆 17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8" y="5203"/>
              <a:ext cx="2681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Face 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9525" y="2745740"/>
            <a:ext cx="2035175" cy="1610360"/>
            <a:chOff x="671" y="4721"/>
            <a:chExt cx="3205" cy="2536"/>
          </a:xfrm>
          <a:solidFill>
            <a:srgbClr val="8AC858"/>
          </a:solidFill>
        </p:grpSpPr>
        <p:sp>
          <p:nvSpPr>
            <p:cNvPr id="21" name="椭圆 20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1" y="5202"/>
              <a:ext cx="3205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Pedestrian 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Re-recognition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66050" y="4896485"/>
            <a:ext cx="1610360" cy="1610360"/>
            <a:chOff x="1010" y="4721"/>
            <a:chExt cx="2536" cy="2536"/>
          </a:xfrm>
          <a:solidFill>
            <a:srgbClr val="DF3621"/>
          </a:solidFill>
        </p:grpSpPr>
        <p:sp>
          <p:nvSpPr>
            <p:cNvPr id="24" name="椭圆 2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Target Tracking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9428480" y="3551555"/>
            <a:ext cx="865505" cy="69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573135" y="2396490"/>
            <a:ext cx="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931025" y="3544570"/>
            <a:ext cx="795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569960" y="4451350"/>
            <a:ext cx="3175" cy="409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35710" y="2506980"/>
            <a:ext cx="3401695" cy="22777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the basis of other high-level computer vision tasks.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197610"/>
            <a:ext cx="4725035" cy="27470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Application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64198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Face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637540" y="861695"/>
            <a:ext cx="882015" cy="24003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6746875" y="927735"/>
            <a:ext cx="882015" cy="24003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59345" y="615950"/>
            <a:ext cx="4097020" cy="99885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Pedestrian </a:t>
            </a: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Detection Technology Applied in Video Surveillance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419860"/>
            <a:ext cx="4809490" cy="2569845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637540" y="4003040"/>
            <a:ext cx="882015" cy="240030"/>
          </a:xfrm>
          <a:prstGeom prst="homePlate">
            <a:avLst/>
          </a:prstGeom>
          <a:solidFill>
            <a:srgbClr val="DF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6746875" y="4069715"/>
            <a:ext cx="882015" cy="240030"/>
          </a:xfrm>
          <a:prstGeom prst="homePlate">
            <a:avLst/>
          </a:prstGeom>
          <a:solidFill>
            <a:srgbClr val="F2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05230" y="378396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Traffic Sign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301490"/>
            <a:ext cx="4633595" cy="24987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46875" y="385000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Automatic Driving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5" y="4337050"/>
            <a:ext cx="4809490" cy="246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28370"/>
            <a:ext cx="74822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Software Structure: Vue +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Flask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200px-Flask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70" y="1796415"/>
            <a:ext cx="4314190" cy="16897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991995" y="1853565"/>
            <a:ext cx="1895475" cy="179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 txBox="1"/>
          <p:nvPr/>
        </p:nvSpPr>
        <p:spPr>
          <a:xfrm>
            <a:off x="6449695" y="4721225"/>
            <a:ext cx="623506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is based on Python, so Pytorch based API could be more easily to implement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01320" y="4721225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Vue is a powerful front-end framework which have a variety of components 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2097405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Front-end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519160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Back-end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Project Plan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095375" y="1571625"/>
            <a:ext cx="2337435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October-</a:t>
            </a:r>
            <a:r>
              <a:rPr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endParaRPr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50206" y="3185948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January-February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66820" y="1245870"/>
            <a:ext cx="800925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Training </a:t>
            </a: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models and provide demo of object detection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Rough implementation of web page (front-end and back-end)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11165" y="2715895"/>
            <a:ext cx="620522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Remaining implementation work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Start thesis writing</a:t>
            </a:r>
            <a:endParaRPr lang="en-US" sz="16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46917" y="4763939"/>
            <a:ext cx="3926669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Finish </a:t>
            </a: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thesis writing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Prepare for the defense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8501" y="5089210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March-April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0165" y="5503545"/>
            <a:ext cx="7568565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More details in Thesis Proposal Report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Demo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330" y="629285"/>
            <a:ext cx="11483975" cy="59607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3.Significance and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 and Demo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2326" y="827000"/>
            <a:ext cx="11334712" cy="6031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[1] A. Krizhevsky, I. Sutskever, and G. E. Hinton, “Imagenet classification with deep convolutional neural networks,” in Advances in neural information processing systems, 2012, pp. 1097–1105.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[2] Vishwakarma S, Agrawal A. A survey on activity recognition and behavior understanding in video surveillance [J]. The Visual Computer, 2012: 1-27.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[3] Girshick, R., Donahue, J., Darrell, T., Malik, J.: Rich feature hierarchies for accurate object detection and semantic segmentation. In CVPR 2014.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[4] Shaoqing Ren, Kaiming He, Ross Girshick, and Jian Sun. Faster R-CNN: Towards real-time object detection with region proposal networks. In Neural Information Processing Systems (NIPS), 2015.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[5] Redmon, Joseph, et al. "You Only Look Once: Unified, Real-Time Object Detection." (2015):779-788.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[6] Liu, Wei, et al. "SSD: Single Shot MultiBox Detector." European Conference on Computer Vision Springer International Publishing, 2016:21-37.S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GB" altLang="zh-CN" sz="2000">
                <a:latin typeface="Times New Roman" panose="02020603050405020304" charset="0"/>
                <a:cs typeface="Times New Roman" panose="02020603050405020304" charset="0"/>
              </a:rPr>
              <a:t>Jiang B, Luo R, Mao J, et al. Acquisition of Localization Confidence for Accurate Object Detection[J]. 2018.</a:t>
            </a:r>
            <a:endParaRPr lang="en-GB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[8] Law H, Deng J. CornerNet: Detecting Objects as Paired Keypoints[J]. 2018.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[9] Fu C Y, Liu W, Ranga A, et al. DSSD : Deconvolutional Single Shot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[10] Li Z, Zhou F. FSSD: Feature Fusion Single Shot Multibox Detector[J].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[11] Cai Z, Vasconcelos N. Cascade R-CNN: Delving into High Quality Object Detection[J]. 2017.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thesis proposal defense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2077085"/>
            <a:ext cx="9177655" cy="44494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6540" y="937260"/>
            <a:ext cx="11678920" cy="535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Method - Sliding Window Algorithm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14400"/>
            <a:ext cx="311213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913765"/>
            <a:ext cx="3164840" cy="312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4173855"/>
            <a:ext cx="8079740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75" y="878840"/>
            <a:ext cx="3242310" cy="31921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00835" y="5407660"/>
            <a:ext cx="928751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Use different size of windows go through the whole image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7180" y="4173220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3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2555" y="417258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5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7930" y="4173855"/>
            <a:ext cx="115062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sz="2400" b="1" spc="100" dirty="0">
                <a:solidFill>
                  <a:schemeClr val="tx1"/>
                </a:solidFill>
                <a:latin typeface="+mn-ea"/>
              </a:rPr>
              <a:t>×</a:t>
            </a:r>
            <a:r>
              <a:rPr lang="en-US" altLang="zh-CN" sz="2400" b="1" spc="100" dirty="0">
                <a:solidFill>
                  <a:schemeClr val="tx1"/>
                </a:solidFill>
                <a:latin typeface="+mn-ea"/>
              </a:rPr>
              <a:t>8</a:t>
            </a:r>
            <a:endParaRPr lang="en-US" altLang="zh-CN" sz="2400" b="1" spc="1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Mainstream Deep Learning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 in Object Detection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915" y="5119370"/>
            <a:ext cx="356679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One-stage (Yolo, SSD)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Faster!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4385" y="5212080"/>
            <a:ext cx="441007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Two-stage (Faster R-CNN) 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More accurate!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-46990" y="2116455"/>
            <a:ext cx="6555105" cy="3153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508115" y="2025015"/>
            <a:ext cx="568325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32105" y="989330"/>
            <a:ext cx="834390" cy="431800"/>
          </a:xfrm>
          <a:prstGeom prst="rect">
            <a:avLst/>
          </a:prstGeom>
          <a:solidFill>
            <a:srgbClr val="FA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105" y="1685290"/>
            <a:ext cx="834390" cy="431165"/>
          </a:xfrm>
          <a:prstGeom prst="rect">
            <a:avLst/>
          </a:prstGeom>
          <a:solidFill>
            <a:srgbClr val="D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92225" y="77597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Train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2225" y="1494790"/>
            <a:ext cx="1351915" cy="7188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 spc="100" dirty="0">
                <a:solidFill>
                  <a:schemeClr val="tx1"/>
                </a:solidFill>
                <a:latin typeface="+mn-ea"/>
              </a:rPr>
              <a:t>Test</a:t>
            </a:r>
            <a:endParaRPr lang="en-US" altLang="zh-CN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2595" y="1066165"/>
            <a:ext cx="511429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Extra </a:t>
            </a: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Region Proposal</a:t>
            </a:r>
            <a:r>
              <a:rPr lang="en-US" altLang="zh-CN" sz="2400" b="1" spc="100" dirty="0">
                <a:latin typeface="+mn-ea"/>
              </a:rPr>
              <a:t> Stage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72185"/>
            <a:ext cx="6685915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SSD-Single Shot MultiBox Detector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035" y="1628140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2879725" y="4472940"/>
            <a:ext cx="8171180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Three 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Core 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Concepts of SSD: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1.Use multi-scale feature map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2.Use convolution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3.Use Anchor to mitigate training difficulties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5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4114</Words>
  <Application>WPS 演示</Application>
  <PresentationFormat>宽屏</PresentationFormat>
  <Paragraphs>200</Paragraphs>
  <Slides>21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Times New Roman</vt:lpstr>
      <vt:lpstr>Arial Unicode MS</vt:lpstr>
      <vt:lpstr>Arial Black</vt:lpstr>
      <vt:lpstr>Century Gothic</vt:lpstr>
      <vt:lpstr>Office 主题​​</vt:lpstr>
      <vt:lpstr>1_OfficePLUS</vt:lpstr>
      <vt:lpstr>Object Detection Website Based on Deep Learning Website for Object Detection Based on Deep Learning</vt:lpstr>
      <vt:lpstr>PowerPoint 演示文稿</vt:lpstr>
      <vt:lpstr>PowerPoint 演示文稿</vt:lpstr>
      <vt:lpstr>Definition of Object Detection</vt:lpstr>
      <vt:lpstr>Related Tasks</vt:lpstr>
      <vt:lpstr>PowerPoint 演示文稿</vt:lpstr>
      <vt:lpstr>Traditional Method - Sliding Window Algorithm</vt:lpstr>
      <vt:lpstr>Mainstream Deep Learning Algorithm in Object Detection</vt:lpstr>
      <vt:lpstr>State of Art Deep Learning Algorithm</vt:lpstr>
      <vt:lpstr>State of Art Deep Learning Algorithm </vt:lpstr>
      <vt:lpstr>State of Art Deep Learning Algorithm</vt:lpstr>
      <vt:lpstr>Dataset</vt:lpstr>
      <vt:lpstr>PowerPoint 演示文稿</vt:lpstr>
      <vt:lpstr>Significance in Research</vt:lpstr>
      <vt:lpstr>Significance in Application</vt:lpstr>
      <vt:lpstr>Implementation</vt:lpstr>
      <vt:lpstr>PowerPoint 演示文稿</vt:lpstr>
      <vt:lpstr>Project Plan</vt:lpstr>
      <vt:lpstr>Demo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75834</cp:lastModifiedBy>
  <cp:revision>573</cp:revision>
  <dcterms:created xsi:type="dcterms:W3CDTF">2018-09-21T08:16:00Z</dcterms:created>
  <dcterms:modified xsi:type="dcterms:W3CDTF">2021-10-26T05:55:13Z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2052-11.1.0.10938</vt:lpwstr>
  </property>
  <property fmtid="{D5CDD505-2E9C-101B-9397-08002B2CF9AE}" pid="12" name="ICV">
    <vt:lpwstr>FBC621ACA08841BB984E1CE04398DE73</vt:lpwstr>
  </property>
</Properties>
</file>